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3" r:id="rId5"/>
    <p:sldId id="267" r:id="rId6"/>
    <p:sldId id="264" r:id="rId7"/>
    <p:sldId id="265" r:id="rId8"/>
    <p:sldId id="266" r:id="rId9"/>
    <p:sldId id="269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" y="152400"/>
            <a:ext cx="8832273" cy="647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3" y="159329"/>
            <a:ext cx="8832273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5044" y="5410200"/>
            <a:ext cx="3810000" cy="1066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স্বাগতম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একঘরা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বই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833526"/>
              </p:ext>
            </p:extLst>
          </p:nvPr>
        </p:nvGraphicFramePr>
        <p:xfrm>
          <a:off x="422560" y="1981200"/>
          <a:ext cx="8229600" cy="3097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66800"/>
                <a:gridCol w="685800"/>
                <a:gridCol w="685800"/>
                <a:gridCol w="762000"/>
                <a:gridCol w="914400"/>
                <a:gridCol w="914400"/>
                <a:gridCol w="838200"/>
                <a:gridCol w="624840"/>
                <a:gridCol w="822960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তারিখ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বিবরণ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র.নং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খ.পৃ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টাকা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তারিখ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বিরবণ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ভা.নং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খ.পৃ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টাকা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</a:tr>
              <a:tr h="180170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33400" y="1503218"/>
            <a:ext cx="8118760" cy="381000"/>
            <a:chOff x="533400" y="1143000"/>
            <a:chExt cx="8118760" cy="381000"/>
          </a:xfrm>
          <a:solidFill>
            <a:srgbClr val="FFFF00"/>
          </a:solidFill>
        </p:grpSpPr>
        <p:sp>
          <p:nvSpPr>
            <p:cNvPr id="8" name="Rectangle 7"/>
            <p:cNvSpPr/>
            <p:nvPr/>
          </p:nvSpPr>
          <p:spPr>
            <a:xfrm>
              <a:off x="533400" y="1143000"/>
              <a:ext cx="9906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ডেবিট</a:t>
              </a:r>
              <a:endPara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61560" y="1143000"/>
              <a:ext cx="9906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ক্রেডিট</a:t>
              </a:r>
              <a:endPara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8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দুঘরা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বই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396834"/>
              </p:ext>
            </p:extLst>
          </p:nvPr>
        </p:nvGraphicFramePr>
        <p:xfrm>
          <a:off x="228600" y="2057400"/>
          <a:ext cx="8839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447800"/>
                <a:gridCol w="533400"/>
                <a:gridCol w="431800"/>
                <a:gridCol w="736600"/>
                <a:gridCol w="736600"/>
                <a:gridCol w="736600"/>
                <a:gridCol w="1320800"/>
                <a:gridCol w="457200"/>
                <a:gridCol w="431800"/>
                <a:gridCol w="736600"/>
                <a:gridCol w="736600"/>
              </a:tblGrid>
              <a:tr h="1219200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তারিখ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বিবরণ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র.নং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খ.পৃ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নগদ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ব্যাংক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তারিখ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বিবরণ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ভা.নং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খ.পৃ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নগদ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ব্যাংক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8600" y="1600200"/>
            <a:ext cx="8763000" cy="381000"/>
            <a:chOff x="533400" y="1143000"/>
            <a:chExt cx="8118760" cy="381000"/>
          </a:xfrm>
          <a:solidFill>
            <a:srgbClr val="FFFF00"/>
          </a:solidFill>
        </p:grpSpPr>
        <p:sp>
          <p:nvSpPr>
            <p:cNvPr id="5" name="Rectangle 4"/>
            <p:cNvSpPr/>
            <p:nvPr/>
          </p:nvSpPr>
          <p:spPr>
            <a:xfrm>
              <a:off x="533400" y="1143000"/>
              <a:ext cx="9906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ডেবিট</a:t>
              </a:r>
              <a:endPara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61560" y="1143000"/>
              <a:ext cx="9906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ক্রেডিট</a:t>
              </a:r>
              <a:endPara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2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তিনঘরা</a:t>
            </a:r>
            <a:r>
              <a:rPr lang="en-US" dirty="0" smtClean="0"/>
              <a:t> </a:t>
            </a:r>
            <a:r>
              <a:rPr lang="en-US" dirty="0" err="1" smtClean="0"/>
              <a:t>নগদান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293234"/>
              </p:ext>
            </p:extLst>
          </p:nvPr>
        </p:nvGraphicFramePr>
        <p:xfrm>
          <a:off x="249390" y="2161310"/>
          <a:ext cx="8763006" cy="249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29"/>
                <a:gridCol w="625929"/>
                <a:gridCol w="625929"/>
                <a:gridCol w="625929"/>
                <a:gridCol w="625929"/>
                <a:gridCol w="625929"/>
                <a:gridCol w="625929"/>
                <a:gridCol w="625929"/>
                <a:gridCol w="625929"/>
                <a:gridCol w="625929"/>
                <a:gridCol w="625929"/>
                <a:gridCol w="625929"/>
                <a:gridCol w="625929"/>
                <a:gridCol w="625929"/>
              </a:tblGrid>
              <a:tr h="1343890"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তারিখ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বিবরণ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র.নং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খ.পৃ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নগদ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ব্যাংক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বাট্টা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তারিখ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বিবরণ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ভা.নং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খ.পৃ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নগদ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ব্যাংক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বাট্টা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</a:tr>
              <a:tr h="115316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28600" y="1676400"/>
            <a:ext cx="8763000" cy="381000"/>
            <a:chOff x="533400" y="1143000"/>
            <a:chExt cx="8118760" cy="381000"/>
          </a:xfrm>
          <a:solidFill>
            <a:srgbClr val="FFFF00"/>
          </a:solidFill>
        </p:grpSpPr>
        <p:sp>
          <p:nvSpPr>
            <p:cNvPr id="6" name="Rectangle 5"/>
            <p:cNvSpPr/>
            <p:nvPr/>
          </p:nvSpPr>
          <p:spPr>
            <a:xfrm>
              <a:off x="533400" y="1143000"/>
              <a:ext cx="9906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ডেবিট</a:t>
              </a:r>
              <a:endPara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61560" y="1143000"/>
              <a:ext cx="9906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ক্রেডিট</a:t>
              </a:r>
              <a:endPara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44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3575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খুচরা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বই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524503"/>
              </p:ext>
            </p:extLst>
          </p:nvPr>
        </p:nvGraphicFramePr>
        <p:xfrm>
          <a:off x="103909" y="2286000"/>
          <a:ext cx="8915400" cy="339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/>
                <a:gridCol w="742950"/>
                <a:gridCol w="1291935"/>
                <a:gridCol w="457200"/>
                <a:gridCol w="685800"/>
                <a:gridCol w="536865"/>
                <a:gridCol w="742950"/>
                <a:gridCol w="742950"/>
                <a:gridCol w="742950"/>
                <a:gridCol w="742950"/>
                <a:gridCol w="742950"/>
                <a:gridCol w="742950"/>
              </a:tblGrid>
              <a:tr h="533400">
                <a:tc rowSpan="2"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প্রাপ্ত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টাকা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তারিখ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বিবরণ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ভা.নং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মোট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খরচ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টাকা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খুচরা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খরচের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বিশ্লেষণ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মনিহারি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ডাক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ও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তার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প্যাকিং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আপ্যায়ন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যাতায়াত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বহন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বিবিধ</a:t>
                      </a:r>
                      <a:endParaRPr lang="en-US" sz="28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</a:tr>
              <a:tr h="103716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28600" y="1752600"/>
            <a:ext cx="8763000" cy="381000"/>
            <a:chOff x="533400" y="1143000"/>
            <a:chExt cx="8118760" cy="381000"/>
          </a:xfrm>
          <a:solidFill>
            <a:srgbClr val="FFFF00"/>
          </a:solidFill>
        </p:grpSpPr>
        <p:sp>
          <p:nvSpPr>
            <p:cNvPr id="6" name="Rectangle 5"/>
            <p:cNvSpPr/>
            <p:nvPr/>
          </p:nvSpPr>
          <p:spPr>
            <a:xfrm>
              <a:off x="533400" y="1143000"/>
              <a:ext cx="9906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ডেবিট</a:t>
              </a:r>
              <a:endPara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61560" y="1143000"/>
              <a:ext cx="9906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ক্রেডিট</a:t>
              </a:r>
              <a:endPara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2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প্রাপ্তি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জাবেদা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731452"/>
              </p:ext>
            </p:extLst>
          </p:nvPr>
        </p:nvGraphicFramePr>
        <p:xfrm>
          <a:off x="117765" y="1600200"/>
          <a:ext cx="8915400" cy="356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25"/>
                <a:gridCol w="1587210"/>
                <a:gridCol w="641640"/>
                <a:gridCol w="1114425"/>
                <a:gridCol w="1114425"/>
                <a:gridCol w="1114425"/>
                <a:gridCol w="1114425"/>
                <a:gridCol w="1114425"/>
              </a:tblGrid>
              <a:tr h="55217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তারিখ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ক্রেডিট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</a:rPr>
                        <a:t>হিসাবখাত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সূত্র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ডেবিট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ক্রেডিট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70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নগদান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প্রদত্ত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</a:rPr>
                        <a:t>বাট্টা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বিক্রয়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প্রাপ্য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হিসাব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অন্যান্য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হিসাব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9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প্রদান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জাবেদা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309844"/>
              </p:ext>
            </p:extLst>
          </p:nvPr>
        </p:nvGraphicFramePr>
        <p:xfrm>
          <a:off x="117766" y="1600200"/>
          <a:ext cx="891539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324"/>
                <a:gridCol w="1393075"/>
                <a:gridCol w="787945"/>
                <a:gridCol w="650479"/>
                <a:gridCol w="1033115"/>
                <a:gridCol w="1033115"/>
                <a:gridCol w="1033115"/>
                <a:gridCol w="1033115"/>
                <a:gridCol w="1033115"/>
              </a:tblGrid>
              <a:tr h="46355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তারিখ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ডেবিট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হিসাবখাত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চেক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নং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সূত্র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ডেবিট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ক্রেডিট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94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ক্রয়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হিসাব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প্রদয়ে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হিসাব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অন্যান্য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হিসাব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প্রাপ্ত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</a:rPr>
                        <a:t>বাট্টা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নগদান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1243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6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হিসাবের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পার্থক্য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990600"/>
            <a:ext cx="90678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1।হিসাবের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বইতে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ব্যাংক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বাট্টা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সংক্রান্ত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লেনদেন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তারখের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ক্রমানুসারে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শিরোনামের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অধীনে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লিপিবদ্ধ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পক্ষান্তরে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সকল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লেনদেনসমূহ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হিসাবে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তারিখের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ক্রমানুসারে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হিসাব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শিরোনামের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অধীনে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লিপিবদ্ধ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হিসাব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2।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বইকে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জাবেদায়িত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খতিয়ান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পক্ষান্তুরে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হিসাব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খতিয়ানের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বৈশিষ্ঠ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ধারণ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একে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খতিয়ান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হিসাব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3।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তিনঘরা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ছকে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উভয়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দিকে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সাতটি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মোট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চৌদ্দটি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ঘর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অন্যদিকে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হিসাবের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ছক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অনুযায়ী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উভয়দিকে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চারটি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মোট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আটটি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ঘর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দলীয়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কাজ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শাপলাঃ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তিনটি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বৈশিষ্ঠ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গোলাপঃ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শ্রেণিবিভাগ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বাড়ীর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কাজ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7772400" cy="2819400"/>
          </a:xfrm>
          <a:solidFill>
            <a:srgbClr val="FF0000"/>
          </a:solidFill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একঘরা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বই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দুঘরা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বই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তিনঘরা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ছক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প্রস্তুত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020762"/>
          </a:xfrm>
          <a:solidFill>
            <a:srgbClr val="FF0000"/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ধন্যবাদ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5" y="1323105"/>
            <a:ext cx="7620000" cy="5181600"/>
          </a:xfr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5683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81001"/>
            <a:ext cx="5105400" cy="8382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66800"/>
            <a:ext cx="27432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618" y="4191000"/>
            <a:ext cx="77724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ইসমাইল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হোসেন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প্রভাষক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হিসাববিজ্ঞান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রাজশাহী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শিক্ষা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বোর্ড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মডেল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স্কুল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এন্ড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কলেজ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মোবাইলঃ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01719735748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3048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10200" y="762000"/>
            <a:ext cx="3048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86400" y="3962400"/>
            <a:ext cx="3048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3810000"/>
            <a:ext cx="3048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5700"/>
            <a:ext cx="4038600" cy="3076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9" y="355701"/>
            <a:ext cx="3969391" cy="3076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8" y="3518249"/>
            <a:ext cx="4056491" cy="2958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9" y="3511637"/>
            <a:ext cx="3969390" cy="29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445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পাঠঃ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নগদান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বই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শিখনফল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ধারণা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সংজ্ঞা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3।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বৈশিষ্ঠ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4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গুরুত্ব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5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শ্রেণিবিভাগ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6।নগদান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হিসাবের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পার্থক্য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7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ধারণা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02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সকল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প্রতিষ্ঠানে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অ-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বাকিতে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লেনদেন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সংঘটিত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অর্থ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চেকের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মাধ্যমে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লেনদেন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সংঘটিত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লেনদেন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সাধারণত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টাকা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কাগজি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নোট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ধাতব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মুদ্রাকে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বোঝায়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কিন্তু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হিসাববিজ্ঞানে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কাগজি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নোট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ধাতব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মুদ্রা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ছাড়াও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বাহকের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চেক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ব্যাংক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ড্রাফট,পে-অর্ডার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ভ্রমণকারীর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চেক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মানি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অর্ডার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ইত্যাদিকে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নগদরুপে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গণ্য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অন্যদিকে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প্রাপ্যবিল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বন্ড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মেয়াদি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চেক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এ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জাতীয়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লেনদেনের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মাধ্যমে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ব্যাংক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তাৎক্ষণিকভাবে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হিসাবে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জমা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বিধায়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নগদের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অন্তর্ভুক্ত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159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সংজ্ঞা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বইতে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ব্যবসা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প্রতিষ্ঠানের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দৈনন্দিন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অর্থ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প্রাপ্তি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সম্পর্কিত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লেনদেন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লিপিবদ্ধ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 algn="just">
              <a:buNone/>
            </a:pPr>
            <a:endParaRPr lang="en-US" sz="1600" dirty="0" smtClean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LC Cropper-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cash book is the book in which a person writes or entries the sum of money received and paid by him.</a:t>
            </a:r>
          </a:p>
          <a:p>
            <a:pPr marL="0" indent="0"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Prof. Chambers-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Cash book is a book in which an account is kept of the receipts and disbursements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159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বৈশিষ্ঠ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লেনদেন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লিপিবদ্ধকরণ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তারিখের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ক্রমানুযায়ী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লিপিবদ্ধকরণ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3।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দুটি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পক্ষ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।(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ডেবিট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ক্রেডিট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)।</a:t>
            </a:r>
          </a:p>
          <a:p>
            <a:pPr marL="0" indent="0"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4।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প্রারম্ভিক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অন্তর্ভুক্তকরণ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5।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ডেবিট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সমাপ্তিজের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6।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জাবেদা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খতিয়ান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উভয়ই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অনুরুপ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7।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ব্যাংক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তহবিল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নির্ণয়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8।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বাট্টা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অন্তর্ভুক্তকরণ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921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গুরুত্ব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প্রয়োজনীয়তা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প্রাপ্তি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জানা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হাতে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ব্যাংক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টাকার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পরিমাণ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জানা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3।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জাবেদা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খতিয়ানের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সুবিধা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প্রাপ্তি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4।তহবিল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তছরুপের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উদঘাটন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5।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অলস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অর্থের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6।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লেনদেন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সংক্রান্ত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প্রাপ্তির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সুবিধা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7।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জাবেদা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দাখিলা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হ্রাস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8।পরিশ্রম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সময়ের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অপচয়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রোধ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9।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তহবিলের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নিরাপত্তা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9491" cy="8683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শ্রেণিবিভাগ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040188" cy="498475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সাধারণ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বই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221" y="1600200"/>
            <a:ext cx="4040188" cy="140652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একঘরা</a:t>
            </a:r>
            <a:r>
              <a:rPr lang="en-US" dirty="0" smtClean="0"/>
              <a:t> </a:t>
            </a:r>
            <a:r>
              <a:rPr lang="en-US" dirty="0" err="1" smtClean="0"/>
              <a:t>নগদান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দু’ঘরা</a:t>
            </a:r>
            <a:r>
              <a:rPr lang="en-US" dirty="0" smtClean="0"/>
              <a:t> </a:t>
            </a:r>
            <a:r>
              <a:rPr lang="en-US" dirty="0" err="1" smtClean="0"/>
              <a:t>নগদান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তিনঘরা</a:t>
            </a:r>
            <a:r>
              <a:rPr lang="en-US" dirty="0" smtClean="0"/>
              <a:t> </a:t>
            </a:r>
            <a:r>
              <a:rPr lang="en-US" dirty="0" err="1" smtClean="0"/>
              <a:t>নগদান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0046" y="1143000"/>
            <a:ext cx="4041775" cy="498475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খুচরা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নগদান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বই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41775" cy="140652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সাধারণ</a:t>
            </a:r>
            <a:r>
              <a:rPr lang="en-US" dirty="0" smtClean="0"/>
              <a:t> </a:t>
            </a:r>
            <a:r>
              <a:rPr lang="en-US" dirty="0" err="1" smtClean="0"/>
              <a:t>খুচরা</a:t>
            </a:r>
            <a:r>
              <a:rPr lang="en-US" dirty="0" smtClean="0"/>
              <a:t> </a:t>
            </a:r>
            <a:r>
              <a:rPr lang="en-US" dirty="0" err="1" smtClean="0"/>
              <a:t>নগদান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বিশ্লেষণাত্মক</a:t>
            </a:r>
            <a:r>
              <a:rPr lang="en-US" dirty="0" smtClean="0"/>
              <a:t> </a:t>
            </a:r>
            <a:r>
              <a:rPr lang="en-US" dirty="0" err="1" smtClean="0"/>
              <a:t>খুচরা</a:t>
            </a:r>
            <a:r>
              <a:rPr lang="en-US" dirty="0" smtClean="0"/>
              <a:t> </a:t>
            </a:r>
            <a:r>
              <a:rPr lang="en-US" dirty="0" err="1" smtClean="0"/>
              <a:t>নগদান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অগ্রদত্ত</a:t>
            </a:r>
            <a:r>
              <a:rPr lang="en-US" dirty="0" smtClean="0"/>
              <a:t> </a:t>
            </a:r>
            <a:r>
              <a:rPr lang="en-US" dirty="0" err="1" smtClean="0"/>
              <a:t>খুচরা</a:t>
            </a:r>
            <a:r>
              <a:rPr lang="en-US" dirty="0" smtClean="0"/>
              <a:t> </a:t>
            </a:r>
            <a:r>
              <a:rPr lang="en-US" dirty="0" err="1" smtClean="0"/>
              <a:t>নগদান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5691" y="3124200"/>
            <a:ext cx="80010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প্রতিষ্ঠানে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বর্তমানে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নগদান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বইয়ের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পরিবর্তে</a:t>
            </a:r>
            <a:r>
              <a:rPr lang="en-US" sz="3200" dirty="0" smtClean="0"/>
              <a:t>  </a:t>
            </a:r>
            <a:r>
              <a:rPr lang="en-US" sz="3200" dirty="0" err="1" smtClean="0"/>
              <a:t>নিম্নোক্ত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জাবেদা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প্রস্তুতের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নগদ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প্রাপ্তি</a:t>
            </a:r>
            <a:r>
              <a:rPr lang="en-US" sz="3200" dirty="0" smtClean="0"/>
              <a:t> ও </a:t>
            </a:r>
            <a:r>
              <a:rPr lang="en-US" sz="3200" dirty="0" err="1" smtClean="0"/>
              <a:t>প্রদান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পৃথকভাবে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।</a:t>
            </a: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প্রাপ্তি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জাবেদা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নগদ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প্রদান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জাবেদা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673</Words>
  <Application>Microsoft Office PowerPoint</Application>
  <PresentationFormat>On-screen Show (4:3)</PresentationFormat>
  <Paragraphs>154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শিক্ষক পরিচিতি</vt:lpstr>
      <vt:lpstr>PowerPoint Presentation</vt:lpstr>
      <vt:lpstr>আজকের পাঠঃ নগদান বই</vt:lpstr>
      <vt:lpstr>নগদান বইয়ের ধারণা</vt:lpstr>
      <vt:lpstr>নগদান বইয়ের সংজ্ঞা</vt:lpstr>
      <vt:lpstr>নগদান বইয়ের বৈশিষ্ঠ</vt:lpstr>
      <vt:lpstr>নগদান বইয়ের গুরুত্ব বা প্রয়োজনীয়তা</vt:lpstr>
      <vt:lpstr>নগদান বইয়ের শ্রেণিবিভাগ</vt:lpstr>
      <vt:lpstr>একঘরা নগদান বই</vt:lpstr>
      <vt:lpstr>দুঘরা নগদান বই</vt:lpstr>
      <vt:lpstr>তিনঘরা নগদান বই</vt:lpstr>
      <vt:lpstr>খুচরা নগদান বই</vt:lpstr>
      <vt:lpstr>নগদ প্রাপ্তি জাবেদা</vt:lpstr>
      <vt:lpstr>নগদ প্রদান জাবেদা</vt:lpstr>
      <vt:lpstr>নগদান বই ও নগদান হিসাবের পার্থক্য</vt:lpstr>
      <vt:lpstr>দলীয় কাজ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61</cp:revision>
  <dcterms:created xsi:type="dcterms:W3CDTF">2006-08-16T00:00:00Z</dcterms:created>
  <dcterms:modified xsi:type="dcterms:W3CDTF">2017-09-29T15:27:22Z</dcterms:modified>
</cp:coreProperties>
</file>